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41302E-0022-4951-874B-57E108DAC3EE}" v="6" dt="2025-09-29T05:22:53.703"/>
    <p1510:client id="{FFD47460-6114-2DE9-8775-5052495A7759}" v="54" dt="2025-09-30T20:39:05.817"/>
    <p1510:client id="{FFFF5A5A-8A8C-F2CB-E966-656F706CA6B4}" v="4" dt="2025-09-30T00:32:54.1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82" d="100"/>
          <a:sy n="82" d="100"/>
        </p:scale>
        <p:origin x="1710" y="5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61DF7-42A9-E2BE-10D2-9000727A78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D9F5CC-B239-42BD-571E-08A6ECE9E1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6AF738-1522-E640-BE44-7F88D2566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81E3C-EB5F-41D6-9934-F93581BC2568}" type="datetimeFigureOut">
              <a:rPr lang="en-US" smtClean="0"/>
              <a:t>3/15/2026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42BB20-BEC8-1CCA-A215-4C85857D2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24E971-253F-E287-CD3A-4A49451E6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6E06-0407-4CBB-B044-00E6F4035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57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70AB2-940F-7AB6-8F34-287628CEE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CDAA5-E71A-9274-6A0B-9196D35442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4E2B9D-6206-BEEA-11C2-391E5CFB4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81E3C-EB5F-41D6-9934-F93581BC2568}" type="datetimeFigureOut">
              <a:rPr lang="en-US" smtClean="0"/>
              <a:t>3/15/2026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10276-2C47-DFC3-88F7-63D640D88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591865-D2DC-F0F5-0AE6-DDD41F7DA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6E06-0407-4CBB-B044-00E6F4035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147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11068-6EB3-3548-9B93-86E42BD27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9C5C26-61A7-98F6-63DC-FCD228099B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B63263-68CD-3D43-F1A8-9ED5218B2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81E3C-EB5F-41D6-9934-F93581BC2568}" type="datetimeFigureOut">
              <a:rPr lang="en-US" smtClean="0"/>
              <a:t>3/15/2026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41B562-3C38-6182-4043-CC512E48C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E61100-27B3-98E3-7B43-63E4D3908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6E06-0407-4CBB-B044-00E6F4035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576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D6228-1D57-3D57-E01A-F83D0F726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FD446-F679-4D8A-9F16-219A771733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16AFE8-18C1-9511-BAC9-C48E62848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700564-4385-EC16-BF23-DC07700C9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81E3C-EB5F-41D6-9934-F93581BC2568}" type="datetimeFigureOut">
              <a:rPr lang="en-US" smtClean="0"/>
              <a:t>3/15/2026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1C9FDF-BEE3-3515-4B9D-D9C600D8C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9FB213-F12F-9398-B238-6CBE1309B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6E06-0407-4CBB-B044-00E6F4035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862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D5B81-654F-75D9-34AA-745CC3FB0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4E7746-C567-0C06-2071-832449E55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735E35-A69A-83D3-F71F-0A3977E17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B5C595-2BBA-06B1-ADD2-C9CDBCE749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5533B2-CF17-F5DF-5636-DBE336CFDD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20DA1C-7F03-3C13-B06A-12B895D50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81E3C-EB5F-41D6-9934-F93581BC2568}" type="datetimeFigureOut">
              <a:rPr lang="en-US" smtClean="0"/>
              <a:t>3/15/2026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2B110E-0C65-2BEA-7863-BA3936C17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976C50-32CE-9E68-DBA5-2ED8ABFF4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6E06-0407-4CBB-B044-00E6F4035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06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3A4DB-53DB-841F-2746-106029B41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D36328-EB66-C3DF-C99C-C6EFB1A8D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81E3C-EB5F-41D6-9934-F93581BC2568}" type="datetimeFigureOut">
              <a:rPr lang="en-US" smtClean="0"/>
              <a:t>3/15/2026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396FCA-BC2C-47CC-2EE2-F1800E24F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D56049-50B0-02A6-2D72-B055768FC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6E06-0407-4CBB-B044-00E6F4035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059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49E482-43DB-58C4-6BAC-D46A3F19F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81E3C-EB5F-41D6-9934-F93581BC2568}" type="datetimeFigureOut">
              <a:rPr lang="en-US" smtClean="0"/>
              <a:t>3/15/2026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2A81E8-EF6E-6854-2289-A900A3DCE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DE8ED7-A2B1-722C-3DA0-FEDD3E46B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6E06-0407-4CBB-B044-00E6F4035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95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9ECCB-22FF-DFCA-E9D6-86AC2EC1D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8B09B-586F-631D-B56C-370F6830BE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BFE9A5-5720-C292-0404-DA226A40BC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3D0263-D846-68FA-3366-8D016F56D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81E3C-EB5F-41D6-9934-F93581BC2568}" type="datetimeFigureOut">
              <a:rPr lang="en-US" smtClean="0"/>
              <a:t>3/15/2026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5997D2-AC8D-2ACF-E721-52158D424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358B38-836D-7FF4-F2EF-20DF8EF3C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6E06-0407-4CBB-B044-00E6F4035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778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8B9D4-E097-EDE7-F7F7-3EB0F0254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01C729-A093-A90B-6C62-EF04BEF695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BEA7-DD13-EA0F-79A8-0A47A27109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EC5794-E948-14DE-2C7D-8210267CC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81E3C-EB5F-41D6-9934-F93581BC2568}" type="datetimeFigureOut">
              <a:rPr lang="en-US" smtClean="0"/>
              <a:t>3/15/2026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D7758C-F4B6-C975-9496-10B3A5C40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90B74E-2CA9-469B-A350-25FC92A19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6E06-0407-4CBB-B044-00E6F4035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630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39620-33B0-5A35-D069-A877516EE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D85A3D-D48A-35D5-8A79-1476D4086B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282AC-A10B-0345-E7BB-DC49DC9BC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81E3C-EB5F-41D6-9934-F93581BC2568}" type="datetimeFigureOut">
              <a:rPr lang="en-US" smtClean="0"/>
              <a:t>3/15/2026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C93821-E1F6-B56F-CB07-7E16D19F0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D72E3A-BD49-5167-0217-0598C00E9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6E06-0407-4CBB-B044-00E6F4035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38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9E8C97-5465-CD0B-E859-55A6FE2724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A9A1CC-3E1F-28A4-180D-BF60799A3D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B4AB3D-4ED1-DB77-EA5E-461698BB4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81E3C-EB5F-41D6-9934-F93581BC2568}" type="datetimeFigureOut">
              <a:rPr lang="en-US" smtClean="0"/>
              <a:t>3/15/2026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A3EEC-2F81-D82E-1294-C0156EF9C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527694-A07E-6F1D-D754-87919DBD7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C6E06-0407-4CBB-B044-00E6F4035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306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E29FC8-088E-F362-8F3C-16DB18EFF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1E4F23-9200-165D-CFEF-E150BE419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0CA62-0055-287A-BC55-40F913FC28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181E3C-EB5F-41D6-9934-F93581BC2568}" type="datetimeFigureOut">
              <a:rPr lang="en-US" smtClean="0"/>
              <a:t>3/15/2026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FFF803-8C8E-0555-0AE7-66B5B0AF4B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0F7F2B-060C-B6F0-3D6A-15FC46EC05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0C6E06-0407-4CBB-B044-00E6F4035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000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B8A1C9DF-6DBE-62D9-FDF0-454A1E8ADB6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45805583"/>
                  </p:ext>
                </p:extLst>
              </p:nvPr>
            </p:nvGraphicFramePr>
            <p:xfrm>
              <a:off x="239485" y="206828"/>
              <a:ext cx="11776930" cy="637448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55386">
                      <a:extLst>
                        <a:ext uri="{9D8B030D-6E8A-4147-A177-3AD203B41FA5}">
                          <a16:colId xmlns:a16="http://schemas.microsoft.com/office/drawing/2014/main" val="3816346739"/>
                        </a:ext>
                      </a:extLst>
                    </a:gridCol>
                    <a:gridCol w="2355386">
                      <a:extLst>
                        <a:ext uri="{9D8B030D-6E8A-4147-A177-3AD203B41FA5}">
                          <a16:colId xmlns:a16="http://schemas.microsoft.com/office/drawing/2014/main" val="1297254086"/>
                        </a:ext>
                      </a:extLst>
                    </a:gridCol>
                    <a:gridCol w="2355386">
                      <a:extLst>
                        <a:ext uri="{9D8B030D-6E8A-4147-A177-3AD203B41FA5}">
                          <a16:colId xmlns:a16="http://schemas.microsoft.com/office/drawing/2014/main" val="761414313"/>
                        </a:ext>
                      </a:extLst>
                    </a:gridCol>
                    <a:gridCol w="2355386">
                      <a:extLst>
                        <a:ext uri="{9D8B030D-6E8A-4147-A177-3AD203B41FA5}">
                          <a16:colId xmlns:a16="http://schemas.microsoft.com/office/drawing/2014/main" val="1785237565"/>
                        </a:ext>
                      </a:extLst>
                    </a:gridCol>
                    <a:gridCol w="2355386">
                      <a:extLst>
                        <a:ext uri="{9D8B030D-6E8A-4147-A177-3AD203B41FA5}">
                          <a16:colId xmlns:a16="http://schemas.microsoft.com/office/drawing/2014/main" val="3101473825"/>
                        </a:ext>
                      </a:extLst>
                    </a:gridCol>
                  </a:tblGrid>
                  <a:tr h="143021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>
                              <a:solidFill>
                                <a:schemeClr val="tx1"/>
                              </a:solidFill>
                              <a:latin typeface="Amasis MT Pro Black" panose="02040A04050005020304" pitchFamily="18" charset="0"/>
                            </a:rPr>
                            <a:t>times</a:t>
                          </a:r>
                        </a:p>
                      </a:txBody>
                      <a:tcPr anchor="ctr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>
                              <a:solidFill>
                                <a:schemeClr val="tx1"/>
                              </a:solidFill>
                              <a:latin typeface="Amasis MT Pro Black" panose="02040A04050005020304" pitchFamily="18" charset="0"/>
                            </a:rPr>
                            <a:t>share</a:t>
                          </a:r>
                        </a:p>
                      </a:txBody>
                      <a:tcPr anchor="ctr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>
                              <a:solidFill>
                                <a:schemeClr val="tx1"/>
                              </a:solidFill>
                              <a:latin typeface="Amasis MT Pro Black" panose="02040A04050005020304" pitchFamily="18" charset="0"/>
                            </a:rPr>
                            <a:t>double</a:t>
                          </a:r>
                        </a:p>
                      </a:txBody>
                      <a:tcPr anchor="ctr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>
                              <a:solidFill>
                                <a:schemeClr val="tx1"/>
                              </a:solidFill>
                              <a:latin typeface="Amasis MT Pro Black" panose="02040A04050005020304" pitchFamily="18" charset="0"/>
                            </a:rPr>
                            <a:t>area</a:t>
                          </a:r>
                        </a:p>
                      </a:txBody>
                      <a:tcPr anchor="ctr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>
                              <a:solidFill>
                                <a:schemeClr val="tx1"/>
                              </a:solidFill>
                              <a:latin typeface="Amasis MT Pro Black" panose="02040A04050005020304" pitchFamily="18" charset="0"/>
                            </a:rPr>
                            <a:t>product</a:t>
                          </a:r>
                        </a:p>
                      </a:txBody>
                      <a:tcPr anchor="ctr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95708286"/>
                      </a:ext>
                    </a:extLst>
                  </a:tr>
                  <a:tr h="16764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>
                              <a:solidFill>
                                <a:schemeClr val="tx1"/>
                              </a:solidFill>
                              <a:latin typeface="Amasis MT Pro Black" panose="02040A04050005020304" pitchFamily="18" charset="0"/>
                            </a:rPr>
                            <a:t>every</a:t>
                          </a:r>
                        </a:p>
                      </a:txBody>
                      <a:tcPr anchor="ctr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>
                              <a:solidFill>
                                <a:schemeClr val="tx1"/>
                              </a:solidFill>
                              <a:latin typeface="Amasis MT Pro Black" panose="02040A04050005020304" pitchFamily="18" charset="0"/>
                            </a:rPr>
                            <a:t>quotient</a:t>
                          </a:r>
                        </a:p>
                      </a:txBody>
                      <a:tcPr anchor="ctr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3200" b="1" dirty="0">
                              <a:solidFill>
                                <a:schemeClr val="tx1"/>
                              </a:solidFill>
                              <a:latin typeface="Amasis MT Pro Black"/>
                            </a:rPr>
                            <a:t>per</a:t>
                          </a:r>
                          <a:endParaRPr lang="en-US" sz="3200" b="1" dirty="0">
                            <a:solidFill>
                              <a:schemeClr val="tx1"/>
                            </a:solidFill>
                            <a:latin typeface="Amasis MT Pro Black" panose="02040A04050005020304" pitchFamily="18" charset="0"/>
                          </a:endParaRPr>
                        </a:p>
                      </a:txBody>
                      <a:tcPr anchor="ctr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>
                              <a:solidFill>
                                <a:schemeClr val="tx1"/>
                              </a:solidFill>
                              <a:latin typeface="Amasis MT Pro Black" panose="02040A04050005020304" pitchFamily="18" charset="0"/>
                            </a:rPr>
                            <a:t>in half</a:t>
                          </a:r>
                        </a:p>
                      </a:txBody>
                      <a:tcPr anchor="ctr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>
                              <a:solidFill>
                                <a:schemeClr val="tx1"/>
                              </a:solidFill>
                              <a:latin typeface="Amasis MT Pro Black" panose="02040A04050005020304" pitchFamily="18" charset="0"/>
                            </a:rPr>
                            <a:t>of</a:t>
                          </a:r>
                        </a:p>
                      </a:txBody>
                      <a:tcPr anchor="ctr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25841527"/>
                      </a:ext>
                    </a:extLst>
                  </a:tr>
                  <a:tr h="16339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>
                              <a:solidFill>
                                <a:schemeClr val="tx1"/>
                              </a:solidFill>
                              <a:latin typeface="Amasis MT Pro Black" panose="02040A04050005020304" pitchFamily="18" charset="0"/>
                            </a:rPr>
                            <a:t>split</a:t>
                          </a:r>
                        </a:p>
                      </a:txBody>
                      <a:tcPr anchor="ctr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>
                              <a:solidFill>
                                <a:schemeClr val="tx1"/>
                              </a:solidFill>
                              <a:latin typeface="Amasis MT Pro Black" panose="02040A04050005020304" pitchFamily="18" charset="0"/>
                            </a:rPr>
                            <a:t>evenly/</a:t>
                          </a:r>
                        </a:p>
                        <a:p>
                          <a:pPr algn="ctr"/>
                          <a:r>
                            <a:rPr lang="en-US" sz="3200" b="1" dirty="0">
                              <a:solidFill>
                                <a:schemeClr val="tx1"/>
                              </a:solidFill>
                              <a:latin typeface="Amasis MT Pro Black" panose="02040A04050005020304" pitchFamily="18" charset="0"/>
                            </a:rPr>
                            <a:t>equally</a:t>
                          </a:r>
                        </a:p>
                      </a:txBody>
                      <a:tcPr anchor="ctr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A recipe calls for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ar-AE" sz="1400" i="1" kern="1200">
                                      <a:solidFill>
                                        <a:schemeClr val="dk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lang="ar-AE" sz="1400" kern="1200">
                                      <a:solidFill>
                                        <a:schemeClr val="dk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ar-AE" sz="1400" i="0" kern="1200">
                                      <a:solidFill>
                                        <a:schemeClr val="dk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3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1400" dirty="0"/>
                            <a:t> cup of sugar per batch. If you make 4 batches, how much sugar do you need?</a:t>
                          </a:r>
                          <a:endParaRPr lang="en-US" sz="1400" b="1" dirty="0">
                            <a:solidFill>
                              <a:schemeClr val="tx1"/>
                            </a:solidFill>
                            <a:latin typeface="Amasis MT Pro Black" panose="02040A04050005020304" pitchFamily="18" charset="0"/>
                          </a:endParaRPr>
                        </a:p>
                      </a:txBody>
                      <a:tcPr anchor="b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A truck carries 84.5 gallons of fuel. The fuel is used equally over 5 trips. How many gallons are used per trip?</a:t>
                          </a:r>
                          <a:endParaRPr lang="en-US" sz="1400" b="1" dirty="0">
                            <a:solidFill>
                              <a:schemeClr val="tx1"/>
                            </a:solidFill>
                            <a:latin typeface="Amasis MT Pro Black" panose="02040A04050005020304" pitchFamily="18" charset="0"/>
                          </a:endParaRPr>
                        </a:p>
                      </a:txBody>
                      <a:tcPr anchor="b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A board is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ar-AE" sz="1400" i="1" kern="1200">
                                      <a:solidFill>
                                        <a:schemeClr val="dk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lang="ar-AE" sz="1400" kern="1200">
                                      <a:solidFill>
                                        <a:schemeClr val="dk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ar-AE" sz="1400" i="0" kern="1200">
                                      <a:solidFill>
                                        <a:schemeClr val="dk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6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1400" dirty="0"/>
                            <a:t>yard long. It is cut into 3 equal pieces. What is the length of each piece?</a:t>
                          </a:r>
                          <a:endParaRPr lang="en-US" sz="1400" b="1" dirty="0">
                            <a:solidFill>
                              <a:schemeClr val="tx1"/>
                            </a:solidFill>
                            <a:latin typeface="Amasis MT Pro Black" panose="02040A04050005020304" pitchFamily="18" charset="0"/>
                          </a:endParaRPr>
                        </a:p>
                      </a:txBody>
                      <a:tcPr anchor="b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89919015"/>
                      </a:ext>
                    </a:extLst>
                  </a:tr>
                  <a:tr h="16339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The cost of 1 pound of grapes is $2.75. Marcus bought 2.5  pounds of grapes. What was the total cost of the grapes Marcus bought?</a:t>
                          </a:r>
                        </a:p>
                      </a:txBody>
                      <a:tcPr anchor="b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>
                              <a:latin typeface="+mj-lt"/>
                            </a:rPr>
                            <a:t>A recipe for cupcakes requires 2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1200" dirty="0">
                              <a:latin typeface="+mj-lt"/>
                            </a:rPr>
                            <a:t> cups of flour. Joy wants to make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1200" dirty="0">
                              <a:latin typeface="+mj-lt"/>
                            </a:rPr>
                            <a:t> of the recipe. How many cups of flour should Joy use to make the cupcakes?</a:t>
                          </a:r>
                          <a:endParaRPr kumimoji="0" lang="en-US" sz="12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a:txBody>
                      <a:tcPr anchor="b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2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j-lt"/>
                              <a:ea typeface="+mn-ea"/>
                              <a:cs typeface="+mn-cs"/>
                            </a:rPr>
                            <a:t>A group of 3 friends paid $84.90 for tickets to the amusement park. Each friend paid the same amount for a ticket. How much did each friend pay for a ticket to the amusement park?</a:t>
                          </a:r>
                        </a:p>
                      </a:txBody>
                      <a:tcPr anchor="b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>
                              <a:latin typeface="+mj-lt"/>
                            </a:rPr>
                            <a:t>Karla purchased 168 ounces of assorted candy bars to be used as wedding favors. The candy bars weighed 10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12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200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1200" dirty="0">
                              <a:latin typeface="+mj-lt"/>
                            </a:rPr>
                            <a:t> ounces each. How many candy bars did Karla purchase?</a:t>
                          </a:r>
                          <a:endParaRPr kumimoji="0" lang="en-US" sz="12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a:txBody>
                      <a:tcPr anchor="b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>
                              <a:latin typeface="+mj-lt"/>
                            </a:rPr>
                            <a:t>Mark's lawn mower can hold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12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200" b="0" i="1" dirty="0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1200" dirty="0">
                              <a:latin typeface="+mj-lt"/>
                            </a:rPr>
                            <a:t> of a gallon of gasoline. Andre's lawn mower can hold 1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12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dirty="0" smtClean="0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en-US" sz="1200" b="0" i="1" dirty="0" smtClean="0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1200" dirty="0">
                              <a:latin typeface="+mj-lt"/>
                            </a:rPr>
                            <a:t>  times more than Mark's lawn mower. How many gallons of gas can Andre's lawn mower hold? </a:t>
                          </a:r>
                          <a:endParaRPr kumimoji="0" lang="en-US" sz="12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a:txBody>
                      <a:tcPr anchor="b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429864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B8A1C9DF-6DBE-62D9-FDF0-454A1E8ADB6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29429416"/>
                  </p:ext>
                </p:extLst>
              </p:nvPr>
            </p:nvGraphicFramePr>
            <p:xfrm>
              <a:off x="239485" y="206828"/>
              <a:ext cx="11776930" cy="637448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55386">
                      <a:extLst>
                        <a:ext uri="{9D8B030D-6E8A-4147-A177-3AD203B41FA5}">
                          <a16:colId xmlns:a16="http://schemas.microsoft.com/office/drawing/2014/main" val="3816346739"/>
                        </a:ext>
                      </a:extLst>
                    </a:gridCol>
                    <a:gridCol w="2355386">
                      <a:extLst>
                        <a:ext uri="{9D8B030D-6E8A-4147-A177-3AD203B41FA5}">
                          <a16:colId xmlns:a16="http://schemas.microsoft.com/office/drawing/2014/main" val="1297254086"/>
                        </a:ext>
                      </a:extLst>
                    </a:gridCol>
                    <a:gridCol w="2355386">
                      <a:extLst>
                        <a:ext uri="{9D8B030D-6E8A-4147-A177-3AD203B41FA5}">
                          <a16:colId xmlns:a16="http://schemas.microsoft.com/office/drawing/2014/main" val="761414313"/>
                        </a:ext>
                      </a:extLst>
                    </a:gridCol>
                    <a:gridCol w="2355386">
                      <a:extLst>
                        <a:ext uri="{9D8B030D-6E8A-4147-A177-3AD203B41FA5}">
                          <a16:colId xmlns:a16="http://schemas.microsoft.com/office/drawing/2014/main" val="1785237565"/>
                        </a:ext>
                      </a:extLst>
                    </a:gridCol>
                    <a:gridCol w="2355386">
                      <a:extLst>
                        <a:ext uri="{9D8B030D-6E8A-4147-A177-3AD203B41FA5}">
                          <a16:colId xmlns:a16="http://schemas.microsoft.com/office/drawing/2014/main" val="3101473825"/>
                        </a:ext>
                      </a:extLst>
                    </a:gridCol>
                  </a:tblGrid>
                  <a:tr h="143021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>
                              <a:solidFill>
                                <a:schemeClr val="tx1"/>
                              </a:solidFill>
                              <a:latin typeface="Amasis MT Pro Black" panose="02040A04050005020304" pitchFamily="18" charset="0"/>
                            </a:rPr>
                            <a:t>times</a:t>
                          </a:r>
                        </a:p>
                      </a:txBody>
                      <a:tcPr anchor="ctr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>
                              <a:solidFill>
                                <a:schemeClr val="tx1"/>
                              </a:solidFill>
                              <a:latin typeface="Amasis MT Pro Black" panose="02040A04050005020304" pitchFamily="18" charset="0"/>
                            </a:rPr>
                            <a:t>share</a:t>
                          </a:r>
                        </a:p>
                      </a:txBody>
                      <a:tcPr anchor="ctr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>
                              <a:solidFill>
                                <a:schemeClr val="tx1"/>
                              </a:solidFill>
                              <a:latin typeface="Amasis MT Pro Black" panose="02040A04050005020304" pitchFamily="18" charset="0"/>
                            </a:rPr>
                            <a:t>double</a:t>
                          </a:r>
                        </a:p>
                      </a:txBody>
                      <a:tcPr anchor="ctr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>
                              <a:solidFill>
                                <a:schemeClr val="tx1"/>
                              </a:solidFill>
                              <a:latin typeface="Amasis MT Pro Black" panose="02040A04050005020304" pitchFamily="18" charset="0"/>
                            </a:rPr>
                            <a:t>area</a:t>
                          </a:r>
                        </a:p>
                      </a:txBody>
                      <a:tcPr anchor="ctr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>
                              <a:solidFill>
                                <a:schemeClr val="tx1"/>
                              </a:solidFill>
                              <a:latin typeface="Amasis MT Pro Black" panose="02040A04050005020304" pitchFamily="18" charset="0"/>
                            </a:rPr>
                            <a:t>product</a:t>
                          </a:r>
                        </a:p>
                      </a:txBody>
                      <a:tcPr anchor="ctr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95708286"/>
                      </a:ext>
                    </a:extLst>
                  </a:tr>
                  <a:tr h="16764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>
                              <a:solidFill>
                                <a:schemeClr val="tx1"/>
                              </a:solidFill>
                              <a:latin typeface="Amasis MT Pro Black" panose="02040A04050005020304" pitchFamily="18" charset="0"/>
                            </a:rPr>
                            <a:t>every</a:t>
                          </a:r>
                        </a:p>
                      </a:txBody>
                      <a:tcPr anchor="ctr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>
                              <a:solidFill>
                                <a:schemeClr val="tx1"/>
                              </a:solidFill>
                              <a:latin typeface="Amasis MT Pro Black" panose="02040A04050005020304" pitchFamily="18" charset="0"/>
                            </a:rPr>
                            <a:t>quotient</a:t>
                          </a:r>
                        </a:p>
                      </a:txBody>
                      <a:tcPr anchor="ctr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3200" b="1" dirty="0">
                            <a:solidFill>
                              <a:schemeClr val="tx1"/>
                            </a:solidFill>
                            <a:latin typeface="Amasis MT Pro Black" panose="02040A04050005020304" pitchFamily="18" charset="0"/>
                          </a:endParaRPr>
                        </a:p>
                      </a:txBody>
                      <a:tcPr anchor="ctr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>
                              <a:solidFill>
                                <a:schemeClr val="tx1"/>
                              </a:solidFill>
                              <a:latin typeface="Amasis MT Pro Black" panose="02040A04050005020304" pitchFamily="18" charset="0"/>
                            </a:rPr>
                            <a:t>in half</a:t>
                          </a:r>
                        </a:p>
                      </a:txBody>
                      <a:tcPr anchor="ctr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>
                              <a:solidFill>
                                <a:schemeClr val="tx1"/>
                              </a:solidFill>
                              <a:latin typeface="Amasis MT Pro Black" panose="02040A04050005020304" pitchFamily="18" charset="0"/>
                            </a:rPr>
                            <a:t>of</a:t>
                          </a:r>
                        </a:p>
                      </a:txBody>
                      <a:tcPr anchor="ctr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25841527"/>
                      </a:ext>
                    </a:extLst>
                  </a:tr>
                  <a:tr h="16339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>
                              <a:solidFill>
                                <a:schemeClr val="tx1"/>
                              </a:solidFill>
                              <a:latin typeface="Amasis MT Pro Black" panose="02040A04050005020304" pitchFamily="18" charset="0"/>
                            </a:rPr>
                            <a:t>split</a:t>
                          </a:r>
                        </a:p>
                      </a:txBody>
                      <a:tcPr anchor="ctr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dirty="0">
                              <a:solidFill>
                                <a:schemeClr val="tx1"/>
                              </a:solidFill>
                              <a:latin typeface="Amasis MT Pro Black" panose="02040A04050005020304" pitchFamily="18" charset="0"/>
                            </a:rPr>
                            <a:t>evenly/</a:t>
                          </a:r>
                        </a:p>
                        <a:p>
                          <a:pPr algn="ctr"/>
                          <a:r>
                            <a:rPr lang="en-US" sz="3200" b="1" dirty="0">
                              <a:solidFill>
                                <a:schemeClr val="tx1"/>
                              </a:solidFill>
                              <a:latin typeface="Amasis MT Pro Black" panose="02040A04050005020304" pitchFamily="18" charset="0"/>
                            </a:rPr>
                            <a:t>equally</a:t>
                          </a:r>
                        </a:p>
                      </a:txBody>
                      <a:tcPr anchor="ctr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01034" t="-191078" r="-202067" b="-1033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A truck carries 84.5 gallons of fuel. The fuel is used equally over 5 trips. How many gallons are used per trip?</a:t>
                          </a:r>
                          <a:endParaRPr lang="en-US" sz="1400" b="1" dirty="0">
                            <a:solidFill>
                              <a:schemeClr val="tx1"/>
                            </a:solidFill>
                            <a:latin typeface="Amasis MT Pro Black" panose="02040A04050005020304" pitchFamily="18" charset="0"/>
                          </a:endParaRPr>
                        </a:p>
                      </a:txBody>
                      <a:tcPr anchor="b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400775" t="-191078" r="-2326" b="-1033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89919015"/>
                      </a:ext>
                    </a:extLst>
                  </a:tr>
                  <a:tr h="16339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The cost of 1 pound of grapes is $2.75. Marcus bought 2.5  pounds of grapes. What was the total cost of the grapes Marcus bought?</a:t>
                          </a:r>
                        </a:p>
                      </a:txBody>
                      <a:tcPr anchor="b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01554" t="-292164" r="-302850" b="-37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2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j-lt"/>
                              <a:ea typeface="+mn-ea"/>
                              <a:cs typeface="+mn-cs"/>
                            </a:rPr>
                            <a:t>A group of 3 friends paid $84.90 for tickets to the amusement park. Each friend paid the same amount for a ticket. How much did each friend pay for a ticket to the amusement park?</a:t>
                          </a:r>
                        </a:p>
                      </a:txBody>
                      <a:tcPr anchor="b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01813" t="-292164" r="-102591" b="-37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L>
                        <a:lnR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R>
                        <a:lnT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T>
                        <a:lnB w="57150" cap="flat" cmpd="sng" algn="ctr">
                          <a:solidFill>
                            <a:schemeClr val="tx1"/>
                          </a:solidFill>
                          <a:prstDash val="sys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400775" t="-292164" r="-2326" b="-373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42986403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D1AB6152-2923-1E5E-5F54-C3AEAF6E22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r="92987" b="-1006"/>
          <a:stretch>
            <a:fillRect/>
          </a:stretch>
        </p:blipFill>
        <p:spPr>
          <a:xfrm>
            <a:off x="372262" y="257907"/>
            <a:ext cx="420108" cy="4499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FB0CF22-D99A-DFD0-01DE-90502C7EC0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350" t="10520" r="81637" b="-11525"/>
          <a:stretch>
            <a:fillRect/>
          </a:stretch>
        </p:blipFill>
        <p:spPr>
          <a:xfrm>
            <a:off x="2728600" y="309246"/>
            <a:ext cx="420108" cy="4499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571A2BF-5197-EF78-B1B7-CD68BAC95A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701" t="1" r="70286" b="-1007"/>
          <a:stretch>
            <a:fillRect/>
          </a:stretch>
        </p:blipFill>
        <p:spPr>
          <a:xfrm>
            <a:off x="5084938" y="257907"/>
            <a:ext cx="420108" cy="4499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63C1DC2-521A-7635-74A6-718F31AE08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247" t="-1504" r="58740" b="499"/>
          <a:stretch>
            <a:fillRect/>
          </a:stretch>
        </p:blipFill>
        <p:spPr>
          <a:xfrm>
            <a:off x="7441276" y="257907"/>
            <a:ext cx="420108" cy="4499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2DA5063-E5AD-2AEA-126D-893C490F46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434" t="-503" r="47553" b="-503"/>
          <a:stretch>
            <a:fillRect/>
          </a:stretch>
        </p:blipFill>
        <p:spPr>
          <a:xfrm>
            <a:off x="9797614" y="309246"/>
            <a:ext cx="420108" cy="44992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6637D4A-9D73-230C-29F5-484F850EF0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158" t="-2631" r="35829" b="1626"/>
          <a:stretch>
            <a:fillRect/>
          </a:stretch>
        </p:blipFill>
        <p:spPr>
          <a:xfrm>
            <a:off x="372262" y="1910861"/>
            <a:ext cx="420108" cy="44992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82A14B8-FD32-6328-1C32-246950EBAC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8885" t="1" r="24102" b="-1007"/>
          <a:stretch>
            <a:fillRect/>
          </a:stretch>
        </p:blipFill>
        <p:spPr>
          <a:xfrm>
            <a:off x="2712078" y="1910861"/>
            <a:ext cx="420108" cy="44992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F31AA80-2A68-092F-BA09-EE588C24ED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9948" t="-1004" r="13039" b="-1"/>
          <a:stretch>
            <a:fillRect/>
          </a:stretch>
        </p:blipFill>
        <p:spPr>
          <a:xfrm>
            <a:off x="5070541" y="1910861"/>
            <a:ext cx="420108" cy="44992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9127EA6-A514-EF08-B5F5-D298233C12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1391" t="1" r="1596" b="-1007"/>
          <a:stretch>
            <a:fillRect/>
          </a:stretch>
        </p:blipFill>
        <p:spPr>
          <a:xfrm>
            <a:off x="7429004" y="1910861"/>
            <a:ext cx="420108" cy="44992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9FAA562-399C-0225-C079-AFBB556CB10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92017" b="1596"/>
          <a:stretch>
            <a:fillRect/>
          </a:stretch>
        </p:blipFill>
        <p:spPr>
          <a:xfrm>
            <a:off x="9750407" y="1910861"/>
            <a:ext cx="514522" cy="46274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DF170B3-5C64-E0F4-CC11-A50473E3F6C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724" t="-2352" r="80293" b="3948"/>
          <a:stretch>
            <a:fillRect/>
          </a:stretch>
        </p:blipFill>
        <p:spPr>
          <a:xfrm>
            <a:off x="239868" y="3411676"/>
            <a:ext cx="514522" cy="46274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289B513-D7C0-57BB-E817-561987BC67B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890" t="5956" r="69127" b="-4360"/>
          <a:stretch>
            <a:fillRect/>
          </a:stretch>
        </p:blipFill>
        <p:spPr>
          <a:xfrm>
            <a:off x="2659622" y="3313704"/>
            <a:ext cx="514522" cy="46274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AC13C74-DEC6-0467-6858-EA9F0CF5A8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157" t="-2249" r="56860" b="3846"/>
          <a:stretch>
            <a:fillRect/>
          </a:stretch>
        </p:blipFill>
        <p:spPr>
          <a:xfrm>
            <a:off x="5089435" y="3433447"/>
            <a:ext cx="514522" cy="46274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2E742CF-5020-3BC2-54A5-BF536695329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5466" t="798" r="46551" b="798"/>
          <a:stretch>
            <a:fillRect/>
          </a:stretch>
        </p:blipFill>
        <p:spPr>
          <a:xfrm>
            <a:off x="7346862" y="3400790"/>
            <a:ext cx="514522" cy="46274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18E93B5-DE87-B752-B30C-049E6E68E1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7658" t="61" r="34359" b="1535"/>
          <a:stretch>
            <a:fillRect/>
          </a:stretch>
        </p:blipFill>
        <p:spPr>
          <a:xfrm>
            <a:off x="9801171" y="3400790"/>
            <a:ext cx="514522" cy="46274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6A5E812-DE2D-C18D-6BD5-2009102BB87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9117" t="6512" r="22900" b="-4916"/>
          <a:stretch>
            <a:fillRect/>
          </a:stretch>
        </p:blipFill>
        <p:spPr>
          <a:xfrm>
            <a:off x="284770" y="5043640"/>
            <a:ext cx="514522" cy="46274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D4B53DD-8F06-BC42-7118-6D4F03043D2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9849" t="1824" r="12168" b="-228"/>
          <a:stretch>
            <a:fillRect/>
          </a:stretch>
        </p:blipFill>
        <p:spPr>
          <a:xfrm>
            <a:off x="2617662" y="5043640"/>
            <a:ext cx="514522" cy="46274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15613DD-7029-B525-477A-B29EEDC0516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2197" t="1877" r="-180" b="-280"/>
          <a:stretch>
            <a:fillRect/>
          </a:stretch>
        </p:blipFill>
        <p:spPr>
          <a:xfrm>
            <a:off x="5005205" y="4945669"/>
            <a:ext cx="500267" cy="44992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F09E7BC-C0B9-F3BE-13ED-E657106C13D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73325" b="4396"/>
          <a:stretch>
            <a:fillRect/>
          </a:stretch>
        </p:blipFill>
        <p:spPr>
          <a:xfrm>
            <a:off x="7429004" y="5043767"/>
            <a:ext cx="337092" cy="36057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38AC948-D23B-EB50-2DC7-47D36721348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9177" t="-1" r="39578" b="7292"/>
          <a:stretch>
            <a:fillRect/>
          </a:stretch>
        </p:blipFill>
        <p:spPr>
          <a:xfrm>
            <a:off x="9797614" y="5014332"/>
            <a:ext cx="298430" cy="360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979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61A6E0853F8048AFF261E2C7DEA5F1" ma:contentTypeVersion="36" ma:contentTypeDescription="Create a new document." ma:contentTypeScope="" ma:versionID="c50cfcfd7aba1fe9041c5dd7e60d1861">
  <xsd:schema xmlns:xsd="http://www.w3.org/2001/XMLSchema" xmlns:xs="http://www.w3.org/2001/XMLSchema" xmlns:p="http://schemas.microsoft.com/office/2006/metadata/properties" xmlns:ns3="b7f7f71d-b02b-4b32-86a5-a666075ee924" xmlns:ns4="2908df5a-bb90-47f9-b8ce-164401297951" targetNamespace="http://schemas.microsoft.com/office/2006/metadata/properties" ma:root="true" ma:fieldsID="4bee862aa670f9e8444ea35ef63b77b8" ns3:_="" ns4:_="">
    <xsd:import namespace="b7f7f71d-b02b-4b32-86a5-a666075ee924"/>
    <xsd:import namespace="2908df5a-bb90-47f9-b8ce-16440129795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earchProperties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3:Teams_Channel_Section_Location" minOccurs="0"/>
                <xsd:element ref="ns3:MediaServiceDateTaken" minOccurs="0"/>
                <xsd:element ref="ns3:MediaServiceSystem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f7f71d-b02b-4b32-86a5-a666075ee9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tebookType" ma:index="16" nillable="true" ma:displayName="Notebook Type" ma:internalName="NotebookType">
      <xsd:simpleType>
        <xsd:restriction base="dms:Text"/>
      </xsd:simpleType>
    </xsd:element>
    <xsd:element name="FolderType" ma:index="17" nillable="true" ma:displayName="Folder Type" ma:internalName="FolderType">
      <xsd:simpleType>
        <xsd:restriction base="dms:Text"/>
      </xsd:simpleType>
    </xsd:element>
    <xsd:element name="CultureName" ma:index="18" nillable="true" ma:displayName="Culture Name" ma:internalName="CultureName">
      <xsd:simpleType>
        <xsd:restriction base="dms:Text"/>
      </xsd:simpleType>
    </xsd:element>
    <xsd:element name="AppVersion" ma:index="19" nillable="true" ma:displayName="App Version" ma:internalName="AppVersion">
      <xsd:simpleType>
        <xsd:restriction base="dms:Text"/>
      </xsd:simpleType>
    </xsd:element>
    <xsd:element name="TeamsChannelId" ma:index="20" nillable="true" ma:displayName="Teams Channel Id" ma:internalName="TeamsChannelId">
      <xsd:simpleType>
        <xsd:restriction base="dms:Text"/>
      </xsd:simpleType>
    </xsd:element>
    <xsd:element name="Owner" ma:index="21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2" nillable="true" ma:displayName="Math Settings" ma:internalName="Math_Settings">
      <xsd:simpleType>
        <xsd:restriction base="dms:Text"/>
      </xsd:simpleType>
    </xsd:element>
    <xsd:element name="DefaultSectionNames" ma:index="23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4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5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6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7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8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9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0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1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2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3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4" nillable="true" ma:displayName="Is Collaboration Space Locked" ma:internalName="Is_Collaboration_Space_Locked">
      <xsd:simpleType>
        <xsd:restriction base="dms:Boolean"/>
      </xsd:simpleType>
    </xsd:element>
    <xsd:element name="IsNotebookLocked" ma:index="35" nillable="true" ma:displayName="Is Notebook Locked" ma:internalName="IsNotebookLocked">
      <xsd:simpleType>
        <xsd:restriction base="dms:Boolean"/>
      </xsd:simpleType>
    </xsd:element>
    <xsd:element name="Teams_Channel_Section_Location" ma:index="36" nillable="true" ma:displayName="Teams Channel Section Location" ma:internalName="Teams_Channel_Section_Location">
      <xsd:simpleType>
        <xsd:restriction base="dms:Text"/>
      </xsd:simpleType>
    </xsd:element>
    <xsd:element name="MediaServiceDateTaken" ma:index="3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3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39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4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4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4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4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08df5a-bb90-47f9-b8ce-16440129795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faultSectionNames xmlns="b7f7f71d-b02b-4b32-86a5-a666075ee924" xsi:nil="true"/>
    <Is_Collaboration_Space_Locked xmlns="b7f7f71d-b02b-4b32-86a5-a666075ee924" xsi:nil="true"/>
    <IsNotebookLocked xmlns="b7f7f71d-b02b-4b32-86a5-a666075ee924" xsi:nil="true"/>
    <FolderType xmlns="b7f7f71d-b02b-4b32-86a5-a666075ee924" xsi:nil="true"/>
    <Has_Teacher_Only_SectionGroup xmlns="b7f7f71d-b02b-4b32-86a5-a666075ee924" xsi:nil="true"/>
    <Teams_Channel_Section_Location xmlns="b7f7f71d-b02b-4b32-86a5-a666075ee924" xsi:nil="true"/>
    <TeamsChannelId xmlns="b7f7f71d-b02b-4b32-86a5-a666075ee924" xsi:nil="true"/>
    <CultureName xmlns="b7f7f71d-b02b-4b32-86a5-a666075ee924" xsi:nil="true"/>
    <Owner xmlns="b7f7f71d-b02b-4b32-86a5-a666075ee924">
      <UserInfo>
        <DisplayName/>
        <AccountId xsi:nil="true"/>
        <AccountType/>
      </UserInfo>
    </Owner>
    <Distribution_Groups xmlns="b7f7f71d-b02b-4b32-86a5-a666075ee924" xsi:nil="true"/>
    <AppVersion xmlns="b7f7f71d-b02b-4b32-86a5-a666075ee924" xsi:nil="true"/>
    <NotebookType xmlns="b7f7f71d-b02b-4b32-86a5-a666075ee924" xsi:nil="true"/>
    <Invited_Teachers xmlns="b7f7f71d-b02b-4b32-86a5-a666075ee924" xsi:nil="true"/>
    <Teachers xmlns="b7f7f71d-b02b-4b32-86a5-a666075ee924">
      <UserInfo>
        <DisplayName/>
        <AccountId xsi:nil="true"/>
        <AccountType/>
      </UserInfo>
    </Teachers>
    <Student_Groups xmlns="b7f7f71d-b02b-4b32-86a5-a666075ee924">
      <UserInfo>
        <DisplayName/>
        <AccountId xsi:nil="true"/>
        <AccountType/>
      </UserInfo>
    </Student_Groups>
    <Templates xmlns="b7f7f71d-b02b-4b32-86a5-a666075ee924" xsi:nil="true"/>
    <_activity xmlns="b7f7f71d-b02b-4b32-86a5-a666075ee924" xsi:nil="true"/>
    <LMS_Mappings xmlns="b7f7f71d-b02b-4b32-86a5-a666075ee924" xsi:nil="true"/>
    <Invited_Students xmlns="b7f7f71d-b02b-4b32-86a5-a666075ee924" xsi:nil="true"/>
    <Students xmlns="b7f7f71d-b02b-4b32-86a5-a666075ee924">
      <UserInfo>
        <DisplayName/>
        <AccountId xsi:nil="true"/>
        <AccountType/>
      </UserInfo>
    </Students>
    <Math_Settings xmlns="b7f7f71d-b02b-4b32-86a5-a666075ee924" xsi:nil="true"/>
    <Self_Registration_Enabled xmlns="b7f7f71d-b02b-4b32-86a5-a666075ee92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6EBE0D3-4B75-4DBD-A684-B9ECF35C83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7f7f71d-b02b-4b32-86a5-a666075ee924"/>
    <ds:schemaRef ds:uri="2908df5a-bb90-47f9-b8ce-1644012979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98348A0-3954-4889-9382-C03345E4BAB9}">
  <ds:schemaRefs>
    <ds:schemaRef ds:uri="http://schemas.microsoft.com/office/2006/documentManagement/types"/>
    <ds:schemaRef ds:uri="http://schemas.openxmlformats.org/package/2006/metadata/core-properties"/>
    <ds:schemaRef ds:uri="2908df5a-bb90-47f9-b8ce-164401297951"/>
    <ds:schemaRef ds:uri="http://purl.org/dc/terms/"/>
    <ds:schemaRef ds:uri="http://www.w3.org/XML/1998/namespace"/>
    <ds:schemaRef ds:uri="http://purl.org/dc/dcmitype/"/>
    <ds:schemaRef ds:uri="http://schemas.microsoft.com/office/infopath/2007/PartnerControls"/>
    <ds:schemaRef ds:uri="b7f7f71d-b02b-4b32-86a5-a666075ee924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A0FA0418-BC3A-4617-B3C1-103643E201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1254</TotalTime>
  <Words>258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LaTasha McMurry</dc:creator>
  <cp:lastModifiedBy>LaTasha McMurry</cp:lastModifiedBy>
  <cp:revision>21</cp:revision>
  <dcterms:created xsi:type="dcterms:W3CDTF">2025-09-28T13:38:07Z</dcterms:created>
  <dcterms:modified xsi:type="dcterms:W3CDTF">2026-03-15T22:41:46Z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0x0101008F61A6E0853F8048AFF261E2C7DEA5F1</vt:lpwstr>
  </property>
</Properties>
</file>